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78"/>
    <a:srgbClr val="0E3A4F"/>
    <a:srgbClr val="3C2184"/>
    <a:srgbClr val="113558"/>
    <a:srgbClr val="171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A38F50-C89B-3C4A-A599-29B3459B9852}" v="10" dt="2025-11-25T11:30:02.0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8"/>
    <p:restoredTop sz="94658"/>
  </p:normalViewPr>
  <p:slideViewPr>
    <p:cSldViewPr snapToGrid="0">
      <p:cViewPr varScale="1">
        <p:scale>
          <a:sx n="120" d="100"/>
          <a:sy n="120" d="100"/>
        </p:scale>
        <p:origin x="8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662A9-0DDC-B755-EEA1-4E6BA6B55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657FB0-0A43-EC45-BDBC-9A7A8A7F7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70ECB-A37B-0F1D-E040-168AC2219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6FA9C-2FC2-B608-7B2A-FD65AC6D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6845E-5227-C80E-68C0-46703880C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2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8BF60-33C1-9E18-08FB-197CC2E06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F9163-C9A0-5C75-AC3F-7ADD0956D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0FCA8-AE22-4F99-9568-0CC370DE6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6F7E5-4F83-789C-B8B5-E02B7995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57BE2-C0ED-C257-16E4-C36194F3F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5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42834F-63E3-128F-F544-FD24F2ED3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BD938-1DC3-D366-7C8B-0BBC12C47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6CC28-2D84-D1A4-3FF1-6B9518F3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CC7BD-B5DF-E5BC-8A28-519D48ED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76F3C-C657-D736-E161-6B46D8D92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8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F96F5-19B0-18A0-EA40-9754FAE5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A00FB-0F96-1113-0B5C-E99B5F907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5F8EA-D36D-5A30-037D-33B07D6A2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93DBA-3A17-C8E5-AE5B-8EAE0EF0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C54B3-E3BF-3246-9EDB-DC236FF0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4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CD9D5-E2FC-FF4C-4BA0-9722AB637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D5F23-366D-D75F-9593-2BB646457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B04A6-0EFB-F2D8-B1EC-7FE73DD15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92D93-4894-CCF0-8A33-0FC1B722C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00B80-40EF-B3F1-6FFF-1D5E7D72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5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541C-9CFC-FEB4-7E13-4ED3F8C17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D9E89-B207-2BF5-8391-41869FD4A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53A71-5980-0220-ECA0-75181ACEF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5E609-1E3F-7248-71CE-0AF9284DE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A27B4D-2978-B505-9F77-7F20AD705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1A0B1-A62D-FEF2-D284-BDC45311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6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23365-2FDB-E217-E933-0C5838F22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0403F-FE1E-B22E-2CBE-7212EFD8F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26F2B-4462-0744-0C1C-AF12C252B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22F406-98D9-B277-57A7-380CE51771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D4DBA8-3BA5-78A7-7A4C-885ADB1DD7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E53174-E9E5-F8DA-C2DC-68312AC1C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589A5A-42BF-65D9-24B4-BCFF6F6D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EC85EB-E1B2-7090-4361-66BCB5505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9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40541-6A8A-CEB5-4C87-889200B3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C82D61-A441-6838-245A-071025FD7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AEBE3E-48A2-BAFF-98C5-EC5476303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6B242-DFB4-A640-E3CD-EE21F07E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1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22A467-9F90-5877-2D09-5BD015015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F516DE-40F5-7E62-91F5-51D32C84B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BD3E1-7036-1523-5179-A2FDED5C5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0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622DA-CAEE-1390-7798-AC98F569D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91480-E468-1578-DDCC-9E9EA63A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19723-B29C-B3AB-7AFA-E97018E4E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62CD1-1B05-47FC-292D-32C0252A9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91E63-F626-659A-2DDF-7359353C5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6A540-4B78-0432-9320-2FB06F265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9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FCB67-322F-A360-9C43-B558D2AFF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B1CBE0-953B-7B1E-C61C-EF8A154AB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8142B-FAF0-BCF9-4583-6DC39E0FB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4E0DE-6602-EDF2-773A-0CA907B0D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82DCC-E15D-E644-6A42-70022EF5D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30633-1813-EBC6-869F-389FC02F1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0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9BEEB5-C857-BEDC-9C32-66F4714BA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CF511-6783-6807-F203-FDF431590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0B68F-B749-4949-E8CD-C7BD9AD5C1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E3FCF1-346B-884D-8C10-53B32794E934}" type="datetimeFigureOut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D177C-9B6F-2F69-40A9-4C090A763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71662-6F93-6C57-05AE-050CA4011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9F5D4-17AB-D148-B0D9-0C9C063AF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3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D0F719B-540D-8EDA-0D00-A0D02445D7AF}"/>
              </a:ext>
            </a:extLst>
          </p:cNvPr>
          <p:cNvSpPr txBox="1"/>
          <p:nvPr/>
        </p:nvSpPr>
        <p:spPr>
          <a:xfrm>
            <a:off x="239487" y="100009"/>
            <a:ext cx="4100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dirty="0">
                <a:highlight>
                  <a:srgbClr val="FFFF00"/>
                </a:highlight>
                <a:latin typeface="Suisse Intl" panose="020B0504000000000000" pitchFamily="34" charset="-78"/>
                <a:cs typeface="Suisse Intl" panose="020B0504000000000000" pitchFamily="34" charset="-78"/>
              </a:rPr>
              <a:t>Organisasjonsnavn </a:t>
            </a:r>
            <a:endParaRPr lang="nb-NO" sz="1400" noProof="0" dirty="0">
              <a:latin typeface="Suisse Intl" panose="020B0504000000000000" pitchFamily="34" charset="-78"/>
              <a:cs typeface="Suisse Intl" panose="020B0504000000000000" pitchFamily="34" charset="-78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BF57B0D-E4B1-0C55-4457-38E328868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182186"/>
              </p:ext>
            </p:extLst>
          </p:nvPr>
        </p:nvGraphicFramePr>
        <p:xfrm>
          <a:off x="239485" y="516643"/>
          <a:ext cx="11713030" cy="6014190"/>
        </p:xfrm>
        <a:graphic>
          <a:graphicData uri="http://schemas.openxmlformats.org/drawingml/2006/table">
            <a:tbl>
              <a:tblPr bandRow="1">
                <a:noFill/>
                <a:tableStyleId>{BC89EF96-8CEA-46FF-86C4-4CE0E7609802}</a:tableStyleId>
              </a:tblPr>
              <a:tblGrid>
                <a:gridCol w="2342606">
                  <a:extLst>
                    <a:ext uri="{9D8B030D-6E8A-4147-A177-3AD203B41FA5}">
                      <a16:colId xmlns:a16="http://schemas.microsoft.com/office/drawing/2014/main" val="2239257852"/>
                    </a:ext>
                  </a:extLst>
                </a:gridCol>
                <a:gridCol w="2342606">
                  <a:extLst>
                    <a:ext uri="{9D8B030D-6E8A-4147-A177-3AD203B41FA5}">
                      <a16:colId xmlns:a16="http://schemas.microsoft.com/office/drawing/2014/main" val="3738533575"/>
                    </a:ext>
                  </a:extLst>
                </a:gridCol>
                <a:gridCol w="2342606">
                  <a:extLst>
                    <a:ext uri="{9D8B030D-6E8A-4147-A177-3AD203B41FA5}">
                      <a16:colId xmlns:a16="http://schemas.microsoft.com/office/drawing/2014/main" val="2882582980"/>
                    </a:ext>
                  </a:extLst>
                </a:gridCol>
                <a:gridCol w="2342606">
                  <a:extLst>
                    <a:ext uri="{9D8B030D-6E8A-4147-A177-3AD203B41FA5}">
                      <a16:colId xmlns:a16="http://schemas.microsoft.com/office/drawing/2014/main" val="1492399280"/>
                    </a:ext>
                  </a:extLst>
                </a:gridCol>
                <a:gridCol w="2342606">
                  <a:extLst>
                    <a:ext uri="{9D8B030D-6E8A-4147-A177-3AD203B41FA5}">
                      <a16:colId xmlns:a16="http://schemas.microsoft.com/office/drawing/2014/main" val="1980506162"/>
                    </a:ext>
                  </a:extLst>
                </a:gridCol>
              </a:tblGrid>
              <a:tr h="567718"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Nøkkelpartnere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71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Kjerneaktiviteter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71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Verdiforslag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71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Kunderelasjoner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71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Kundesegmenter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712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005878"/>
                  </a:ext>
                </a:extLst>
              </a:tr>
              <a:tr h="935621">
                <a:tc rowSpan="3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Hvem er viktige partnere for utvikling og samarbeid for bedriften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Hvem er viktige leverandører for deres bedrift</a:t>
                      </a: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Hvilke aktiviteter gjør dere som sørger for at dere kan levere på verdiforslaget deres til kunder?</a:t>
                      </a:r>
                    </a:p>
                    <a:p>
                      <a:pPr algn="l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Hvilket konkret problem løser dere for deres kunder?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Hvordan gir deres produkt eller tjeneste verdi eller gevinst for kunder i form av spart tid, kostnader, effektivisering eller annen tilfredshet? </a:t>
                      </a: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Hvordan skaper dere relasjoner med kunder og bygger tillitt gjennom møtevirksomhet, tilbud om service, oppfølging og lignende?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Har dere nære samarbeid med deres kunder gjennom delte utviklingsprosjekter eller er dere rene leverandører? </a:t>
                      </a:r>
                    </a:p>
                    <a:p>
                      <a:pPr algn="ctr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Hvem er det som er tiltenkt mottaker av verdiforslaget, som opplever størst gevinst ved å kjøpe deres produkt eller tjeneste?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Hvem føler sterkest på problemet som deres produkt eller tjeneste løser?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Hva slags organisasjoner er eksempler på potensielle kunder for dere, </a:t>
                      </a:r>
                      <a:r>
                        <a:rPr lang="nb-NO" sz="1100" i="1" u="sng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eller</a:t>
                      </a: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 om om dere har kunder – hvem er de viktigste kundene for dette produktet eller tjenesten?</a:t>
                      </a:r>
                    </a:p>
                    <a:p>
                      <a:pPr algn="ctr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6502304"/>
                  </a:ext>
                </a:extLst>
              </a:tr>
              <a:tr h="40911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Nøkkelressurser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355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Kanaler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E3A4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757079"/>
                  </a:ext>
                </a:extLst>
              </a:tr>
              <a:tr h="163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Hvilke ressurser er essensielle for at dere skal levere på verdiforslaget deres, som mennesker (kompetanse), intellektuelle rettigheter, finansiering, infrastruktur eller utstyr? </a:t>
                      </a: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Hvilke kanaler bruker dere for å nå deres kunder?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Hvordan skaper dere bevissthet rundt deres produkter og tjenester i markedet?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Hvor møter dere nye kunder?</a:t>
                      </a: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02494"/>
                  </a:ext>
                </a:extLst>
              </a:tr>
              <a:tr h="533400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Kostnadsstruktur</a:t>
                      </a:r>
                      <a:endParaRPr lang="nb-NO" sz="1100" noProof="0" dirty="0">
                        <a:solidFill>
                          <a:schemeClr val="bg1"/>
                        </a:solidFill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b-NO" sz="1100" b="1" noProof="0" dirty="0">
                          <a:solidFill>
                            <a:schemeClr val="bg1"/>
                          </a:solidFill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Inntektsstrømmer</a:t>
                      </a:r>
                      <a:endParaRPr lang="nb-NO" sz="1100" noProof="0" dirty="0">
                        <a:solidFill>
                          <a:schemeClr val="bg1"/>
                        </a:solidFill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92933"/>
                  </a:ext>
                </a:extLst>
              </a:tr>
              <a:tr h="935621"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Hva er de viktigste kostnadene for denne forretningsplanen for å kunne levere på verdiforslaget i form av innkjøp av materialer, personell, salgs- og markedsføringskostnader, lokaler, forsendelser, programvarelisenser og lignende? </a:t>
                      </a:r>
                    </a:p>
                    <a:p>
                      <a:pPr algn="l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b-NO" sz="1100" noProof="0" dirty="0">
                        <a:latin typeface="Suisse Intl" panose="020B0504000000000000" pitchFamily="34" charset="-78"/>
                        <a:cs typeface="Suisse Intl" panose="020B0504000000000000" pitchFamily="34" charset="-78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100" noProof="0" dirty="0">
                          <a:latin typeface="Suisse Intl" panose="020B0504000000000000" pitchFamily="34" charset="-78"/>
                          <a:cs typeface="Suisse Intl" panose="020B0504000000000000" pitchFamily="34" charset="-78"/>
                        </a:rPr>
                        <a:t>Hva er det kundene betaler for når de kjøper deres produkt eller løsning i form av engangsbetaling, abonnementsmodell, service-, rådgivnings eller installasjonstjenester? </a:t>
                      </a:r>
                    </a:p>
                  </a:txBody>
                  <a:tcPr>
                    <a:lnL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1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9813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1F4B589-3ED1-CFD3-6E98-0B5FE12813CE}"/>
              </a:ext>
            </a:extLst>
          </p:cNvPr>
          <p:cNvSpPr txBox="1"/>
          <p:nvPr/>
        </p:nvSpPr>
        <p:spPr>
          <a:xfrm>
            <a:off x="7852001" y="100009"/>
            <a:ext cx="4100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1400" noProof="0" dirty="0">
                <a:latin typeface="Suisse Intl" panose="020B0504000000000000" pitchFamily="34" charset="-78"/>
                <a:cs typeface="Suisse Intl" panose="020B0504000000000000" pitchFamily="34" charset="-78"/>
              </a:rPr>
              <a:t>Vedlegg </a:t>
            </a:r>
            <a:r>
              <a:rPr lang="nb-NO" sz="1400" dirty="0">
                <a:latin typeface="Suisse Intl" panose="020B0504000000000000" pitchFamily="34" charset="-78"/>
                <a:cs typeface="Suisse Intl" panose="020B0504000000000000" pitchFamily="34" charset="-78"/>
              </a:rPr>
              <a:t>«</a:t>
            </a:r>
            <a:r>
              <a:rPr lang="nb-NO" sz="1400" dirty="0">
                <a:highlight>
                  <a:srgbClr val="FFFF00"/>
                </a:highlight>
                <a:latin typeface="Suisse Intl" panose="020B0504000000000000" pitchFamily="34" charset="-78"/>
                <a:cs typeface="Suisse Intl" panose="020B0504000000000000" pitchFamily="34" charset="-78"/>
              </a:rPr>
              <a:t>NUMMER</a:t>
            </a:r>
            <a:r>
              <a:rPr lang="nb-NO" sz="1400" dirty="0">
                <a:latin typeface="Suisse Intl" panose="020B0504000000000000" pitchFamily="34" charset="-78"/>
                <a:cs typeface="Suisse Intl" panose="020B0504000000000000" pitchFamily="34" charset="-78"/>
              </a:rPr>
              <a:t>»: </a:t>
            </a:r>
            <a:r>
              <a:rPr lang="nb-NO" sz="1400" noProof="0" dirty="0">
                <a:latin typeface="Suisse Intl" panose="020B0504000000000000" pitchFamily="34" charset="-78"/>
                <a:cs typeface="Suisse Intl" panose="020B0504000000000000" pitchFamily="34" charset="-78"/>
              </a:rPr>
              <a:t>Forretningsmodell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5F2131-1472-50AB-E1F2-62DC2F84D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7975" y="5713664"/>
            <a:ext cx="956049" cy="774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2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2b43c4e-4450-4eb9-8a17-15a14f4e4656" xsi:nil="true"/>
    <lcf76f155ced4ddcb4097134ff3c332f xmlns="2f3f2abd-3aed-491d-8c6c-d6b923d4978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B51113B99090E4E8B21646DAB1A7A24" ma:contentTypeVersion="14" ma:contentTypeDescription="Opprett et nytt dokument." ma:contentTypeScope="" ma:versionID="f97c94db596da41050c5bb9cb8c1d713">
  <xsd:schema xmlns:xsd="http://www.w3.org/2001/XMLSchema" xmlns:xs="http://www.w3.org/2001/XMLSchema" xmlns:p="http://schemas.microsoft.com/office/2006/metadata/properties" xmlns:ns2="2f3f2abd-3aed-491d-8c6c-d6b923d49780" xmlns:ns3="02b43c4e-4450-4eb9-8a17-15a14f4e4656" targetNamespace="http://schemas.microsoft.com/office/2006/metadata/properties" ma:root="true" ma:fieldsID="399a61838508899db2c217529abedd98" ns2:_="" ns3:_="">
    <xsd:import namespace="2f3f2abd-3aed-491d-8c6c-d6b923d49780"/>
    <xsd:import namespace="02b43c4e-4450-4eb9-8a17-15a14f4e46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3f2abd-3aed-491d-8c6c-d6b923d497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emerkelapper" ma:readOnly="false" ma:fieldId="{5cf76f15-5ced-4ddc-b409-7134ff3c332f}" ma:taxonomyMulti="true" ma:sspId="7eac96e0-9fab-45dd-9a76-47460f9a02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43c4e-4450-4eb9-8a17-15a14f4e46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6afbb65-744b-47d0-ac26-454d56697f52}" ma:internalName="TaxCatchAll" ma:showField="CatchAllData" ma:web="02b43c4e-4450-4eb9-8a17-15a14f4e46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442077-D108-4006-9497-1F082936C621}">
  <ds:schemaRefs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2f3f2abd-3aed-491d-8c6c-d6b923d49780"/>
    <ds:schemaRef ds:uri="http://schemas.microsoft.com/office/infopath/2007/PartnerControls"/>
    <ds:schemaRef ds:uri="02b43c4e-4450-4eb9-8a17-15a14f4e465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8F34E64-5FBE-48FE-B6C6-98B8E35A6A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AD83BC-5203-473E-9A82-3BB664C2B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3f2abd-3aed-491d-8c6c-d6b923d49780"/>
    <ds:schemaRef ds:uri="02b43c4e-4450-4eb9-8a17-15a14f4e46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297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Suisse Intl</vt:lpstr>
      <vt:lpstr>Office Theme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Helene Welle Kalkvik</dc:creator>
  <cp:lastModifiedBy>Christer Aasen</cp:lastModifiedBy>
  <cp:revision>5</cp:revision>
  <dcterms:created xsi:type="dcterms:W3CDTF">2025-11-21T09:59:56Z</dcterms:created>
  <dcterms:modified xsi:type="dcterms:W3CDTF">2025-12-01T10:06:24Z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0x0101001B51113B99090E4E8B21646DAB1A7A24</vt:lpwstr>
  </property>
  <property fmtid="{D5CDD505-2E9C-101B-9397-08002B2CF9AE}" pid="3" name="MediaServiceImageTags">
    <vt:lpwstr/>
  </property>
</Properties>
</file>